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57" r:id="rId4"/>
    <p:sldId id="258" r:id="rId5"/>
    <p:sldId id="256" r:id="rId6"/>
    <p:sldId id="260" r:id="rId7"/>
    <p:sldId id="263" r:id="rId8"/>
    <p:sldId id="264" r:id="rId9"/>
    <p:sldId id="261" r:id="rId10"/>
    <p:sldId id="262" r:id="rId11"/>
    <p:sldId id="266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5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3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71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2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3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4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72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0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5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157A3-3257-4CC3-A272-D58B79B7A731}" type="datetimeFigureOut">
              <a:rPr lang="ru-RU" smtClean="0"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7FB3-DB2B-4375-B31D-AED269EA5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2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516" y="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dirty="0">
                <a:solidFill>
                  <a:srgbClr val="AC956E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Организация работы Пензенской областной станции скорой медицинской помощи</a:t>
            </a:r>
            <a:endParaRPr lang="ru-RU" sz="4800" dirty="0">
              <a:solidFill>
                <a:srgbClr val="AC956E">
                  <a:lumMod val="40000"/>
                  <a:lumOff val="60000"/>
                </a:srgbClr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931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0728"/>
            <a:ext cx="8820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территории Пензенской области разработан и утвержден регламент работы службы СМП</a:t>
            </a:r>
            <a:r>
              <a:rPr lang="ru-RU" b="1" dirty="0" smtClean="0"/>
              <a:t>:</a:t>
            </a:r>
          </a:p>
          <a:p>
            <a:endParaRPr lang="ru-RU" dirty="0"/>
          </a:p>
          <a:p>
            <a:r>
              <a:rPr lang="ru-RU" dirty="0"/>
              <a:t>– в частности, утвержден временной норматив </a:t>
            </a:r>
            <a:r>
              <a:rPr lang="ru-RU" dirty="0" err="1"/>
              <a:t>доезда</a:t>
            </a:r>
            <a:r>
              <a:rPr lang="ru-RU" dirty="0"/>
              <a:t> при оказании скорой медицинской помощи в экстренной форме с учетом транспортной доступности в зависимости от расстояния от места расположения МО, оказаний СМП до места вызова;</a:t>
            </a:r>
          </a:p>
          <a:p>
            <a:r>
              <a:rPr lang="ru-RU" dirty="0"/>
              <a:t>– регламентировано время </a:t>
            </a:r>
            <a:r>
              <a:rPr lang="ru-RU" dirty="0" err="1"/>
              <a:t>доезда</a:t>
            </a:r>
            <a:r>
              <a:rPr lang="ru-RU" dirty="0"/>
              <a:t> до пациента выездной бригады СМП при оказании скорой медицинской помощи в неотложной форме (не должно превышать 120 мин.);</a:t>
            </a:r>
          </a:p>
          <a:p>
            <a:r>
              <a:rPr lang="ru-RU" dirty="0"/>
              <a:t>– разработан регламент медицинской эвакуации в соответствии с приказом Министерства здравоохранения Пензенской области «О реализации на территории Пензенской области  порядка оказания скорой, в том числе скорой специализированной, медицинской помощи»</a:t>
            </a:r>
          </a:p>
        </p:txBody>
      </p:sp>
    </p:spTree>
    <p:extLst>
      <p:ext uri="{BB962C8B-B14F-4D97-AF65-F5344CB8AC3E}">
        <p14:creationId xmlns:p14="http://schemas.microsoft.com/office/powerpoint/2010/main" val="186922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5432" y="332656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2016 году Правительством Пензенской области принято решение о проведении реконструкции зданий по ул. Пионерская, 2 ГБУЗ ПОССМП с целью дальнейшего размещения в них станции скорой медицинской помощи, единых диспетчерских служб и контакт-центров</a:t>
            </a:r>
            <a:r>
              <a:rPr lang="ru-RU" dirty="0" smtClean="0"/>
              <a:t>, отделений неотложной медицинской помощи для детского и взрослого населения, включая стоматологическую помощь, травматологического пункта, территориального </a:t>
            </a:r>
            <a:r>
              <a:rPr lang="ru-RU" dirty="0"/>
              <a:t>центра медицины </a:t>
            </a:r>
            <a:r>
              <a:rPr lang="ru-RU" dirty="0" smtClean="0"/>
              <a:t>катастроф </a:t>
            </a:r>
            <a:r>
              <a:rPr lang="ru-RU" dirty="0"/>
              <a:t> Пензенской области</a:t>
            </a:r>
            <a:r>
              <a:rPr lang="ru-RU" dirty="0" smtClean="0"/>
              <a:t>, учебных классов для среднего и младшего медицинского персонала. </a:t>
            </a:r>
          </a:p>
          <a:p>
            <a:r>
              <a:rPr lang="ru-RU" dirty="0" smtClean="0"/>
              <a:t>Запланировано </a:t>
            </a:r>
            <a:r>
              <a:rPr lang="ru-RU" dirty="0"/>
              <a:t>проведение реконструкции здания, в котором в настоящее время располагается служба ГБУЗ ПОССМП, для размещения в нем  помещений для отдыха дежурных бригад скорой медицинской помощи и водителей, с оборудованными душевыми комнатами, санузлами. Общая площадь данного здания З 766,7 </a:t>
            </a:r>
            <a:r>
              <a:rPr lang="ru-RU" dirty="0" err="1"/>
              <a:t>кв.м</a:t>
            </a:r>
            <a:r>
              <a:rPr lang="ru-RU" dirty="0"/>
              <a:t>. </a:t>
            </a:r>
            <a:r>
              <a:rPr lang="ru-RU" dirty="0" smtClean="0"/>
              <a:t>Общая </a:t>
            </a:r>
            <a:r>
              <a:rPr lang="ru-RU" dirty="0"/>
              <a:t>площадь реконструируемых площадей составит 6 977,3 </a:t>
            </a:r>
            <a:r>
              <a:rPr lang="ru-RU" dirty="0" err="1" smtClean="0"/>
              <a:t>кв.м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62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резентация Новое здание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6" y="836712"/>
            <a:ext cx="9114083" cy="496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6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Презентация Новое здание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0" y="722678"/>
            <a:ext cx="9159010" cy="519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79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7848872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БОЛЬНИЦА ПЕНЗЕНСКАЯ ГОРОДСКАЯ СКОРОЙ ПОМОЩИ</a:t>
            </a:r>
            <a:r>
              <a:rPr lang="ru-RU" dirty="0"/>
              <a:t>, </a:t>
            </a:r>
            <a:r>
              <a:rPr lang="ru-RU" b="1" dirty="0"/>
              <a:t>организована в 1964</a:t>
            </a:r>
            <a:r>
              <a:rPr lang="ru-RU" dirty="0"/>
              <a:t>, </a:t>
            </a:r>
            <a:r>
              <a:rPr lang="ru-RU" sz="1600" dirty="0"/>
              <a:t>когда, впервые в РСФСР, в Пензе было проведено объединение станции скорой медицинской помощи со специализированным хирургическим стационаром</a:t>
            </a:r>
            <a:r>
              <a:rPr lang="ru-RU" sz="1600" dirty="0" smtClean="0"/>
              <a:t>.</a:t>
            </a:r>
          </a:p>
          <a:p>
            <a:r>
              <a:rPr lang="ru-RU" sz="1600" b="1" dirty="0"/>
              <a:t>К 1964 году </a:t>
            </a:r>
            <a:r>
              <a:rPr lang="ru-RU" sz="1600" dirty="0"/>
              <a:t>штаты станции скорой медицинской помощи возросли до 130 единиц, имелось 147 санитарных машин. Обслуживание города обеспечивалось пятью круглосуточными врачебными бригадами, одной акушерской и одной перевязочной бригадой. В целях быстрого совершенствования скорой медицинской помощи и освоения специализированных её видов,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1964 году</a:t>
            </a:r>
            <a:r>
              <a:rPr lang="ru-RU" sz="1600" dirty="0"/>
              <a:t>, впервые в РСФР, в г. Пензе было произведено объединение станции скорой медицинской помощи со </a:t>
            </a:r>
            <a:r>
              <a:rPr lang="ru-RU" sz="1600" dirty="0" smtClean="0"/>
              <a:t>стационаром. </a:t>
            </a:r>
          </a:p>
          <a:p>
            <a:r>
              <a:rPr lang="ru-RU" sz="1600" b="1" dirty="0" smtClean="0"/>
              <a:t>В </a:t>
            </a:r>
            <a:r>
              <a:rPr lang="ru-RU" sz="1600" b="1" dirty="0"/>
              <a:t>1967 году</a:t>
            </a:r>
            <a:r>
              <a:rPr lang="ru-RU" sz="1600" dirty="0"/>
              <a:t> в центре города был организован филиал скорой медицинской помощи –1-я </a:t>
            </a:r>
            <a:r>
              <a:rPr lang="ru-RU" sz="1600" dirty="0" smtClean="0"/>
              <a:t>подстанция. </a:t>
            </a:r>
          </a:p>
          <a:p>
            <a:r>
              <a:rPr lang="ru-RU" sz="1600" b="1" dirty="0" smtClean="0"/>
              <a:t>В </a:t>
            </a:r>
            <a:r>
              <a:rPr lang="ru-RU" sz="1600" b="1" dirty="0"/>
              <a:t>1970 году</a:t>
            </a:r>
            <a:r>
              <a:rPr lang="ru-RU" sz="1600" dirty="0"/>
              <a:t>, в стационаре открылось отделение для лечения неотложных терапевтических больных.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1966 году</a:t>
            </a:r>
            <a:r>
              <a:rPr lang="ru-RU" sz="1600" dirty="0"/>
              <a:t> службу скорой медицинской помощи возглавил заслуженный врач РСФР </a:t>
            </a:r>
            <a:r>
              <a:rPr lang="ru-RU" sz="1600" dirty="0" err="1"/>
              <a:t>Жолнерик</a:t>
            </a:r>
            <a:r>
              <a:rPr lang="ru-RU" sz="1600" dirty="0"/>
              <a:t> И.М</a:t>
            </a:r>
            <a:r>
              <a:rPr lang="ru-RU" sz="1600" dirty="0" smtClean="0"/>
              <a:t>.</a:t>
            </a:r>
            <a:r>
              <a:rPr lang="ru-RU" sz="1600" dirty="0"/>
              <a:t>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1970 году </a:t>
            </a:r>
            <a:r>
              <a:rPr lang="ru-RU" sz="1600" dirty="0"/>
              <a:t>создали специализированные бригады: хирургическая, две терапевтических, девять линейных бригад, две акушерских и две перевязочных.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1972 году </a:t>
            </a:r>
            <a:r>
              <a:rPr lang="ru-RU" sz="1600" dirty="0"/>
              <a:t>штат врачей скорой медицинской помощи увеличился более чем в два раза.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марте 2005 года </a:t>
            </a:r>
            <a:r>
              <a:rPr lang="ru-RU" sz="1600" dirty="0"/>
              <a:t>было введено в строй новое современное здание Пензенской станции скорой медицинской помощи. </a:t>
            </a:r>
            <a:endParaRPr lang="ru-RU" sz="1600" dirty="0" smtClean="0"/>
          </a:p>
          <a:p>
            <a:r>
              <a:rPr lang="ru-RU" sz="1600" b="1" dirty="0" smtClean="0"/>
              <a:t>В </a:t>
            </a:r>
            <a:r>
              <a:rPr lang="ru-RU" sz="1600" b="1" dirty="0"/>
              <a:t>январе 2006 года </a:t>
            </a:r>
            <a:r>
              <a:rPr lang="ru-RU" sz="1600" dirty="0"/>
              <a:t>произошло разделение больницы скорой медицинской помощи. Станция скорой медицинской помощи полностью отделилась от стационара, стала полностью самостоятельной.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80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5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ГБУЗ «Пензенская областная станция скорой медицинской помощи» является государственным бюджетным лечебно-профилактическим учреждением, предназначенным для оказания круглосуточной скорой медицинской помощи взрослому и детскому населению города Пензы и его гостям, как на месте происшествия, так и в пути следования в стационар при состояниях, угрожающих здоровью или жизни граждан или окружающих их лиц, вызванных внезапными заболеваниями, обострением хронических заболеваний, несчастными случаями, травмами и отравлениями, осложнениями беременности и при родах.</a:t>
            </a:r>
          </a:p>
        </p:txBody>
      </p:sp>
      <p:pic>
        <p:nvPicPr>
          <p:cNvPr id="1026" name="Picture 2" descr="D:\gssmp_image_600x450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74206"/>
            <a:ext cx="5510579" cy="418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6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01.01.2013г. </a:t>
            </a:r>
            <a:r>
              <a:rPr lang="ru-RU" dirty="0"/>
              <a:t>- создается единая диспетчерская служба на территории Пензенской области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</a:t>
            </a:r>
            <a:r>
              <a:rPr lang="ru-RU" b="1" dirty="0"/>
              <a:t>01.10.2014г.  по  </a:t>
            </a:r>
            <a:r>
              <a:rPr lang="ru-RU" b="1" dirty="0" smtClean="0"/>
              <a:t>01.07.2016г. </a:t>
            </a:r>
            <a:r>
              <a:rPr lang="ru-RU" dirty="0"/>
              <a:t>поэтапно в состав ГБУЗ «Пензенская областная станция скорой медицинской помощи» вошли отделения СМП: Пензенского, </a:t>
            </a:r>
            <a:r>
              <a:rPr lang="ru-RU" dirty="0" err="1"/>
              <a:t>Бессоновского,Мокшанского</a:t>
            </a:r>
            <a:r>
              <a:rPr lang="ru-RU" dirty="0"/>
              <a:t>, </a:t>
            </a:r>
            <a:r>
              <a:rPr lang="ru-RU" dirty="0" err="1"/>
              <a:t>Лунинского</a:t>
            </a:r>
            <a:r>
              <a:rPr lang="ru-RU" dirty="0"/>
              <a:t>, </a:t>
            </a:r>
            <a:r>
              <a:rPr lang="ru-RU" dirty="0" err="1"/>
              <a:t>Иссинского</a:t>
            </a:r>
            <a:r>
              <a:rPr lang="ru-RU" dirty="0"/>
              <a:t>, Никольского, </a:t>
            </a:r>
            <a:r>
              <a:rPr lang="ru-RU" dirty="0" err="1"/>
              <a:t>Городищенского</a:t>
            </a:r>
            <a:r>
              <a:rPr lang="ru-RU" dirty="0"/>
              <a:t>, Лопатинского, </a:t>
            </a:r>
            <a:r>
              <a:rPr lang="ru-RU" dirty="0" err="1"/>
              <a:t>Шемышейского</a:t>
            </a:r>
            <a:r>
              <a:rPr lang="ru-RU" dirty="0"/>
              <a:t>, </a:t>
            </a:r>
            <a:r>
              <a:rPr lang="ru-RU" dirty="0" err="1"/>
              <a:t>Сердобского</a:t>
            </a:r>
            <a:r>
              <a:rPr lang="ru-RU" dirty="0"/>
              <a:t>, </a:t>
            </a:r>
            <a:r>
              <a:rPr lang="ru-RU" dirty="0" err="1"/>
              <a:t>Малосердобинского</a:t>
            </a:r>
            <a:r>
              <a:rPr lang="ru-RU" dirty="0"/>
              <a:t>, </a:t>
            </a:r>
            <a:r>
              <a:rPr lang="ru-RU" dirty="0" err="1"/>
              <a:t>Бековского</a:t>
            </a:r>
            <a:r>
              <a:rPr lang="ru-RU" dirty="0"/>
              <a:t>, </a:t>
            </a:r>
            <a:r>
              <a:rPr lang="ru-RU" dirty="0" err="1"/>
              <a:t>Колышлейского</a:t>
            </a:r>
            <a:r>
              <a:rPr lang="ru-RU" dirty="0"/>
              <a:t>, </a:t>
            </a:r>
            <a:r>
              <a:rPr lang="ru-RU" dirty="0" err="1"/>
              <a:t>Нижнеломовского</a:t>
            </a:r>
            <a:r>
              <a:rPr lang="ru-RU" dirty="0"/>
              <a:t>, </a:t>
            </a:r>
            <a:r>
              <a:rPr lang="ru-RU" dirty="0" err="1"/>
              <a:t>Вадинского</a:t>
            </a:r>
            <a:r>
              <a:rPr lang="ru-RU" dirty="0"/>
              <a:t>, </a:t>
            </a:r>
            <a:r>
              <a:rPr lang="ru-RU" dirty="0" err="1"/>
              <a:t>Пачелмского</a:t>
            </a:r>
            <a:r>
              <a:rPr lang="ru-RU" dirty="0"/>
              <a:t>, </a:t>
            </a:r>
            <a:r>
              <a:rPr lang="ru-RU" dirty="0" err="1"/>
              <a:t>Наровчатского</a:t>
            </a:r>
            <a:r>
              <a:rPr lang="ru-RU" dirty="0"/>
              <a:t>, Спасского, </a:t>
            </a:r>
            <a:r>
              <a:rPr lang="ru-RU" dirty="0" err="1"/>
              <a:t>Земетченского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 </a:t>
            </a:r>
            <a:r>
              <a:rPr lang="ru-RU" b="1" dirty="0"/>
              <a:t>01.10.2016</a:t>
            </a:r>
            <a:r>
              <a:rPr lang="ru-RU" dirty="0"/>
              <a:t> завершена централизация путем присоединения отделений скорой медицинской помощи ГБУЗ «Кузнецкая МРБ» и ГБУЗ «Каменская МРБ</a:t>
            </a:r>
            <a:r>
              <a:rPr lang="ru-RU" dirty="0" smtClean="0"/>
              <a:t>».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В </a:t>
            </a:r>
            <a:r>
              <a:rPr lang="ru-RU" b="1" dirty="0"/>
              <a:t>январе 2016 года ГБУЗ «Городская станция скорой медицинской помощи» переименована в ГБУЗ «Пензенская областная станция скорой медицинской помощи».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448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1517" y="2261134"/>
            <a:ext cx="296797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г.Пенза</a:t>
            </a:r>
            <a:r>
              <a:rPr lang="ru-RU" sz="1400" dirty="0" smtClean="0"/>
              <a:t>. Оперативный отдел.</a:t>
            </a:r>
          </a:p>
          <a:p>
            <a:pPr algn="ctr"/>
            <a:r>
              <a:rPr lang="ru-RU" sz="1400" dirty="0" smtClean="0"/>
              <a:t>Консультативный врачебный пост.</a:t>
            </a:r>
          </a:p>
          <a:p>
            <a:pPr algn="ctr"/>
            <a:r>
              <a:rPr lang="ru-RU" sz="1200" dirty="0" smtClean="0"/>
              <a:t>Централизованный прием и сортировка вызовов по  поводу, срочности, профилю.</a:t>
            </a:r>
          </a:p>
          <a:p>
            <a:pPr algn="ctr"/>
            <a:r>
              <a:rPr lang="ru-RU" sz="800" dirty="0" smtClean="0"/>
              <a:t>Обмен информацией осуществляется по средствам: телефонной </a:t>
            </a:r>
            <a:r>
              <a:rPr lang="ru-RU" sz="800" dirty="0"/>
              <a:t>,</a:t>
            </a:r>
            <a:r>
              <a:rPr lang="ru-RU" sz="800" dirty="0" smtClean="0"/>
              <a:t>мобильной и видео связи, радиосвязи, планшетных компьютеров, дистанционной передачи ЭКГ старшему врачу дежурной смены .</a:t>
            </a:r>
            <a:endParaRPr lang="ru-RU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119101" y="2663592"/>
            <a:ext cx="1153376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Центральная станция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ул. Пионерская 2</a:t>
            </a:r>
            <a:endParaRPr lang="ru-RU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318256"/>
            <a:ext cx="107202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</a:t>
            </a:r>
            <a:r>
              <a:rPr lang="ru-RU" sz="800" dirty="0" err="1" smtClean="0"/>
              <a:t>ул.Володарского</a:t>
            </a:r>
            <a:r>
              <a:rPr lang="ru-RU" sz="800" dirty="0" smtClean="0"/>
              <a:t> 56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100" y="745103"/>
            <a:ext cx="73773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Пост-1</a:t>
            </a:r>
          </a:p>
          <a:p>
            <a:pPr algn="ctr"/>
            <a:r>
              <a:rPr lang="ru-RU" sz="1000" dirty="0" smtClean="0"/>
              <a:t>Городище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7836" y="731806"/>
            <a:ext cx="8349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smtClean="0"/>
              <a:t>Сурск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100" y="234668"/>
            <a:ext cx="76001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Чаадаевка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2937" y="233945"/>
            <a:ext cx="85977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4</a:t>
            </a:r>
          </a:p>
          <a:p>
            <a:pPr algn="ctr"/>
            <a:r>
              <a:rPr lang="ru-RU" sz="1000" dirty="0" err="1" smtClean="0"/>
              <a:t>Ср.Елюзань</a:t>
            </a:r>
            <a:endParaRPr lang="ru-RU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155035" y="1214733"/>
            <a:ext cx="99452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ПСП-2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</a:t>
            </a:r>
            <a:r>
              <a:rPr lang="ru-RU" sz="800" dirty="0" err="1" smtClean="0"/>
              <a:t>ул.Ульяновская</a:t>
            </a:r>
            <a:r>
              <a:rPr lang="ru-RU" sz="800" dirty="0" smtClean="0"/>
              <a:t> 19</a:t>
            </a:r>
            <a:endParaRPr lang="ru-RU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4754" y="758929"/>
            <a:ext cx="74505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err="1" smtClean="0"/>
              <a:t>Грабово</a:t>
            </a:r>
            <a:endParaRPr lang="ru-RU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669491" y="764702"/>
            <a:ext cx="73211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err="1" smtClean="0"/>
              <a:t>Лунино</a:t>
            </a:r>
            <a:endParaRPr lang="ru-RU" sz="1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131081" y="194046"/>
            <a:ext cx="8493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Б. Вьяс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58039" y="1131916"/>
            <a:ext cx="96171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ПСП-3</a:t>
            </a:r>
            <a:endParaRPr lang="ru-RU" sz="1000" dirty="0" smtClean="0"/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</a:t>
            </a:r>
            <a:r>
              <a:rPr lang="ru-RU" sz="800" dirty="0" err="1" smtClean="0"/>
              <a:t>ул.Калинина</a:t>
            </a:r>
            <a:r>
              <a:rPr lang="ru-RU" sz="800" dirty="0" smtClean="0"/>
              <a:t> 156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98500" y="625314"/>
            <a:ext cx="92727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err="1" smtClean="0"/>
              <a:t>Лопатино</a:t>
            </a:r>
            <a:endParaRPr lang="ru-RU" sz="1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4588381" y="604938"/>
            <a:ext cx="93610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smtClean="0"/>
              <a:t>Шемышейка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56175" y="1096321"/>
            <a:ext cx="110780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ПСП-4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</a:t>
            </a:r>
          </a:p>
          <a:p>
            <a:pPr algn="ctr"/>
            <a:r>
              <a:rPr lang="ru-RU" sz="800" dirty="0" smtClean="0"/>
              <a:t>ул. Светлая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51269" y="594156"/>
            <a:ext cx="98251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smtClean="0"/>
              <a:t>Чемодановка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90404" y="594156"/>
            <a:ext cx="8779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smtClean="0"/>
              <a:t>Никольск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56176" y="52428"/>
            <a:ext cx="98251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Сура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73494" y="1153931"/>
            <a:ext cx="104697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ПСП-5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</a:t>
            </a:r>
          </a:p>
          <a:p>
            <a:pPr algn="ctr"/>
            <a:r>
              <a:rPr lang="ru-RU" sz="800" dirty="0" err="1" smtClean="0"/>
              <a:t>ул.Новоказанская</a:t>
            </a:r>
            <a:r>
              <a:rPr lang="ru-RU" sz="800" dirty="0"/>
              <a:t> </a:t>
            </a:r>
            <a:r>
              <a:rPr lang="ru-RU" sz="800" dirty="0" smtClean="0"/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9512" y="4440546"/>
            <a:ext cx="9226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ПСП-6</a:t>
            </a:r>
          </a:p>
          <a:p>
            <a:pPr algn="ctr"/>
            <a:r>
              <a:rPr lang="ru-RU" sz="800" dirty="0" err="1" smtClean="0"/>
              <a:t>г.Пенза</a:t>
            </a:r>
            <a:r>
              <a:rPr lang="ru-RU" sz="800" dirty="0" smtClean="0"/>
              <a:t>, </a:t>
            </a:r>
            <a:r>
              <a:rPr lang="ru-RU" sz="800" dirty="0" err="1" smtClean="0"/>
              <a:t>ул</a:t>
            </a:r>
            <a:r>
              <a:rPr lang="ru-RU" sz="800" dirty="0" smtClean="0"/>
              <a:t> Ладожская 119а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7472" y="5171796"/>
            <a:ext cx="648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err="1" smtClean="0"/>
              <a:t>Исса</a:t>
            </a:r>
            <a:endParaRPr lang="ru-RU" sz="1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219019" y="1643469"/>
            <a:ext cx="86652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ПСП-7</a:t>
            </a:r>
          </a:p>
          <a:p>
            <a:pPr algn="ctr"/>
            <a:r>
              <a:rPr lang="ru-RU" sz="800" dirty="0" err="1" smtClean="0"/>
              <a:t>г.Пенза,ул</a:t>
            </a:r>
            <a:r>
              <a:rPr lang="ru-RU" sz="800" dirty="0" smtClean="0"/>
              <a:t>. </a:t>
            </a:r>
            <a:r>
              <a:rPr lang="ru-RU" sz="800" dirty="0" err="1" smtClean="0"/>
              <a:t>Аустрина</a:t>
            </a:r>
            <a:r>
              <a:rPr lang="ru-RU" sz="800" dirty="0" smtClean="0"/>
              <a:t> 160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5036" y="1643469"/>
            <a:ext cx="83242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ПСП-8</a:t>
            </a:r>
          </a:p>
          <a:p>
            <a:pPr algn="ctr"/>
            <a:r>
              <a:rPr lang="ru-RU" sz="1200" b="1" dirty="0" smtClean="0"/>
              <a:t>Кондоль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1380" y="3755631"/>
            <a:ext cx="8171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ПСП-9</a:t>
            </a:r>
          </a:p>
          <a:p>
            <a:pPr algn="ctr"/>
            <a:r>
              <a:rPr lang="ru-RU" sz="1200" b="1" dirty="0" smtClean="0"/>
              <a:t>Мокшан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86140" y="3747047"/>
            <a:ext cx="96509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ПСП-10</a:t>
            </a:r>
          </a:p>
          <a:p>
            <a:pPr algn="ctr"/>
            <a:r>
              <a:rPr lang="ru-RU" sz="800" dirty="0" err="1" smtClean="0"/>
              <a:t>с.Засечное</a:t>
            </a:r>
            <a:r>
              <a:rPr lang="ru-RU" sz="800" dirty="0" smtClean="0"/>
              <a:t>, </a:t>
            </a:r>
          </a:p>
          <a:p>
            <a:pPr algn="ctr"/>
            <a:r>
              <a:rPr lang="ru-RU" sz="800" dirty="0" smtClean="0"/>
              <a:t>ул. Звездная 2а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97402" y="4348212"/>
            <a:ext cx="105837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ПСП-11</a:t>
            </a:r>
          </a:p>
          <a:p>
            <a:pPr algn="ctr"/>
            <a:r>
              <a:rPr lang="ru-RU" sz="1200" b="1" dirty="0" smtClean="0"/>
              <a:t>Н. Ломов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39200" y="4865900"/>
            <a:ext cx="648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smtClean="0"/>
              <a:t>Вадинск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14892" y="4865900"/>
            <a:ext cx="71434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smtClean="0"/>
              <a:t>Пачелма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02196" y="5468843"/>
            <a:ext cx="71924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Наровчат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62722" y="5460297"/>
            <a:ext cx="648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4</a:t>
            </a:r>
          </a:p>
          <a:p>
            <a:pPr algn="ctr"/>
            <a:r>
              <a:rPr lang="ru-RU" sz="1000" dirty="0" smtClean="0"/>
              <a:t>Спасск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86931" y="6093296"/>
            <a:ext cx="826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5</a:t>
            </a:r>
          </a:p>
          <a:p>
            <a:pPr algn="ctr"/>
            <a:r>
              <a:rPr lang="ru-RU" sz="1000" dirty="0" smtClean="0"/>
              <a:t>Земетчино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49565" y="4306716"/>
            <a:ext cx="89688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ПСП-12</a:t>
            </a:r>
          </a:p>
          <a:p>
            <a:pPr algn="ctr"/>
            <a:r>
              <a:rPr lang="ru-RU" sz="1200" b="1" dirty="0" smtClean="0"/>
              <a:t>Сердобск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53435" y="4852151"/>
            <a:ext cx="648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smtClean="0"/>
              <a:t>Беково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15331" y="4852151"/>
            <a:ext cx="76120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err="1" smtClean="0"/>
              <a:t>Колышлей</a:t>
            </a:r>
            <a:endParaRPr lang="ru-RU" sz="10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149565" y="5371851"/>
            <a:ext cx="8978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М. </a:t>
            </a:r>
            <a:r>
              <a:rPr lang="ru-RU" sz="1000" dirty="0" err="1" smtClean="0"/>
              <a:t>Сердоба</a:t>
            </a:r>
            <a:endParaRPr lang="ru-RU" sz="10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4775503" y="4320060"/>
            <a:ext cx="76965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ПСП-13</a:t>
            </a:r>
          </a:p>
          <a:p>
            <a:pPr algn="ctr"/>
            <a:r>
              <a:rPr lang="ru-RU" sz="1200" b="1" dirty="0" smtClean="0"/>
              <a:t>Кузнецк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26452" y="4824299"/>
            <a:ext cx="76630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smtClean="0"/>
              <a:t>Камешкир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64088" y="4800095"/>
            <a:ext cx="79208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smtClean="0"/>
              <a:t>Неверкино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0896" y="5371851"/>
            <a:ext cx="100548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Сосновоборск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72974" y="4293096"/>
            <a:ext cx="83938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ПСП-14</a:t>
            </a:r>
          </a:p>
          <a:p>
            <a:pPr algn="ctr"/>
            <a:r>
              <a:rPr lang="ru-RU" sz="1200" b="1" dirty="0" smtClean="0"/>
              <a:t>Каменка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98600" y="4796656"/>
            <a:ext cx="86537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1</a:t>
            </a:r>
          </a:p>
          <a:p>
            <a:pPr algn="ctr"/>
            <a:r>
              <a:rPr lang="ru-RU" sz="1000" dirty="0" smtClean="0"/>
              <a:t>Башмаково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86711" y="4800095"/>
            <a:ext cx="87793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2</a:t>
            </a:r>
          </a:p>
          <a:p>
            <a:pPr algn="ctr"/>
            <a:r>
              <a:rPr lang="ru-RU" sz="1000" dirty="0" err="1" smtClean="0"/>
              <a:t>Белинск</a:t>
            </a:r>
            <a:endParaRPr lang="ru-RU" sz="10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7011837" y="5309346"/>
            <a:ext cx="76165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Пост 3</a:t>
            </a:r>
          </a:p>
          <a:p>
            <a:pPr algn="ctr"/>
            <a:r>
              <a:rPr lang="ru-RU" sz="1000" dirty="0" smtClean="0"/>
              <a:t>Тамала</a:t>
            </a:r>
          </a:p>
        </p:txBody>
      </p:sp>
      <p:cxnSp>
        <p:nvCxnSpPr>
          <p:cNvPr id="50" name="Прямая со стрелкой 49"/>
          <p:cNvCxnSpPr>
            <a:stCxn id="4" idx="1"/>
            <a:endCxn id="5" idx="3"/>
          </p:cNvCxnSpPr>
          <p:nvPr/>
        </p:nvCxnSpPr>
        <p:spPr>
          <a:xfrm flipH="1">
            <a:off x="1272477" y="2953632"/>
            <a:ext cx="2019040" cy="63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" idx="1"/>
            <a:endCxn id="6" idx="3"/>
          </p:cNvCxnSpPr>
          <p:nvPr/>
        </p:nvCxnSpPr>
        <p:spPr>
          <a:xfrm flipH="1" flipV="1">
            <a:off x="1251535" y="1579866"/>
            <a:ext cx="2039982" cy="1373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4" idx="1"/>
            <a:endCxn id="12" idx="2"/>
          </p:cNvCxnSpPr>
          <p:nvPr/>
        </p:nvCxnSpPr>
        <p:spPr>
          <a:xfrm flipH="1" flipV="1">
            <a:off x="2652300" y="1737953"/>
            <a:ext cx="639217" cy="1215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" idx="0"/>
            <a:endCxn id="26" idx="2"/>
          </p:cNvCxnSpPr>
          <p:nvPr/>
        </p:nvCxnSpPr>
        <p:spPr>
          <a:xfrm flipH="1" flipV="1">
            <a:off x="3652280" y="2166689"/>
            <a:ext cx="1123224" cy="94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" idx="0"/>
            <a:endCxn id="16" idx="2"/>
          </p:cNvCxnSpPr>
          <p:nvPr/>
        </p:nvCxnSpPr>
        <p:spPr>
          <a:xfrm flipH="1" flipV="1">
            <a:off x="4638896" y="1655136"/>
            <a:ext cx="136608" cy="605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" idx="0"/>
            <a:endCxn id="27" idx="2"/>
          </p:cNvCxnSpPr>
          <p:nvPr/>
        </p:nvCxnSpPr>
        <p:spPr>
          <a:xfrm flipV="1">
            <a:off x="4775504" y="2105134"/>
            <a:ext cx="825747" cy="15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" idx="3"/>
            <a:endCxn id="19" idx="2"/>
          </p:cNvCxnSpPr>
          <p:nvPr/>
        </p:nvCxnSpPr>
        <p:spPr>
          <a:xfrm flipV="1">
            <a:off x="6259490" y="1619541"/>
            <a:ext cx="450587" cy="1334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4" idx="3"/>
            <a:endCxn id="23" idx="2"/>
          </p:cNvCxnSpPr>
          <p:nvPr/>
        </p:nvCxnSpPr>
        <p:spPr>
          <a:xfrm flipV="1">
            <a:off x="6259490" y="1677151"/>
            <a:ext cx="2037493" cy="1276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28" idx="0"/>
            <a:endCxn id="28" idx="0"/>
          </p:cNvCxnSpPr>
          <p:nvPr/>
        </p:nvCxnSpPr>
        <p:spPr>
          <a:xfrm>
            <a:off x="4059940" y="375563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4" idx="2"/>
            <a:endCxn id="28" idx="0"/>
          </p:cNvCxnSpPr>
          <p:nvPr/>
        </p:nvCxnSpPr>
        <p:spPr>
          <a:xfrm flipH="1">
            <a:off x="4059940" y="3646129"/>
            <a:ext cx="715564" cy="109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4" idx="2"/>
            <a:endCxn id="29" idx="0"/>
          </p:cNvCxnSpPr>
          <p:nvPr/>
        </p:nvCxnSpPr>
        <p:spPr>
          <a:xfrm>
            <a:off x="4775504" y="3646129"/>
            <a:ext cx="993183" cy="100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4" idx="2"/>
            <a:endCxn id="40" idx="0"/>
          </p:cNvCxnSpPr>
          <p:nvPr/>
        </p:nvCxnSpPr>
        <p:spPr>
          <a:xfrm>
            <a:off x="4775504" y="3646129"/>
            <a:ext cx="384826" cy="673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4" idx="1"/>
            <a:endCxn id="24" idx="0"/>
          </p:cNvCxnSpPr>
          <p:nvPr/>
        </p:nvCxnSpPr>
        <p:spPr>
          <a:xfrm flipH="1">
            <a:off x="640854" y="2953632"/>
            <a:ext cx="2650663" cy="148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4" idx="1"/>
          </p:cNvCxnSpPr>
          <p:nvPr/>
        </p:nvCxnSpPr>
        <p:spPr>
          <a:xfrm flipH="1">
            <a:off x="2155035" y="2953632"/>
            <a:ext cx="1136482" cy="1194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4" idx="2"/>
            <a:endCxn id="4" idx="2"/>
          </p:cNvCxnSpPr>
          <p:nvPr/>
        </p:nvCxnSpPr>
        <p:spPr>
          <a:xfrm>
            <a:off x="4775504" y="364612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3291517" y="3623364"/>
            <a:ext cx="302020" cy="68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4" idx="3"/>
            <a:endCxn id="45" idx="0"/>
          </p:cNvCxnSpPr>
          <p:nvPr/>
        </p:nvCxnSpPr>
        <p:spPr>
          <a:xfrm>
            <a:off x="6259490" y="2953632"/>
            <a:ext cx="1133177" cy="1339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50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55679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 01.07.2016г. автопарк с автомобилями СМП вошел в состав ГБУЗ «ПОССМП». В настоящее время на балансе учреждения находятся </a:t>
            </a:r>
            <a:r>
              <a:rPr lang="ru-RU" sz="2400" b="1" dirty="0"/>
              <a:t>220</a:t>
            </a:r>
            <a:r>
              <a:rPr lang="ru-RU" sz="2400" dirty="0"/>
              <a:t> автомобилей скорой медицинской помощи,   из них:</a:t>
            </a:r>
          </a:p>
          <a:p>
            <a:r>
              <a:rPr lang="ru-RU" sz="2400" dirty="0"/>
              <a:t> - </a:t>
            </a:r>
            <a:r>
              <a:rPr lang="ru-RU" sz="2400" b="1" dirty="0"/>
              <a:t>129</a:t>
            </a:r>
            <a:r>
              <a:rPr lang="ru-RU" sz="2400" dirty="0"/>
              <a:t> основных АСМП.</a:t>
            </a:r>
          </a:p>
          <a:p>
            <a:r>
              <a:rPr lang="ru-RU" sz="2400" dirty="0"/>
              <a:t> - </a:t>
            </a:r>
            <a:r>
              <a:rPr lang="ru-RU" sz="2400" b="1" dirty="0"/>
              <a:t>91</a:t>
            </a:r>
            <a:r>
              <a:rPr lang="ru-RU" sz="2400" dirty="0"/>
              <a:t> резервных АСМП.</a:t>
            </a:r>
          </a:p>
        </p:txBody>
      </p:sp>
    </p:spTree>
    <p:extLst>
      <p:ext uri="{BB962C8B-B14F-4D97-AF65-F5344CB8AC3E}">
        <p14:creationId xmlns:p14="http://schemas.microsoft.com/office/powerpoint/2010/main" val="36447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12845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ГБУЗ «Пензенская областная станция скорой медицинской помощи» представлена: </a:t>
            </a:r>
          </a:p>
          <a:p>
            <a:r>
              <a:rPr lang="ru-RU" b="1" dirty="0"/>
              <a:t>14 подстанциями </a:t>
            </a:r>
            <a:r>
              <a:rPr lang="ru-RU" dirty="0"/>
              <a:t>(</a:t>
            </a:r>
            <a:r>
              <a:rPr lang="ru-RU" b="1" dirty="0"/>
              <a:t>10</a:t>
            </a:r>
            <a:r>
              <a:rPr lang="ru-RU" dirty="0"/>
              <a:t> в г. Пензе и </a:t>
            </a:r>
            <a:r>
              <a:rPr lang="ru-RU" b="1" dirty="0"/>
              <a:t>4</a:t>
            </a:r>
            <a:r>
              <a:rPr lang="ru-RU" dirty="0"/>
              <a:t> в межрайонных центрах)  и </a:t>
            </a:r>
            <a:r>
              <a:rPr lang="ru-RU" b="1" dirty="0"/>
              <a:t>27 постами </a:t>
            </a:r>
            <a:r>
              <a:rPr lang="ru-RU" dirty="0"/>
              <a:t>скорой медицинской помощи, расположенных на территории районных больниц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Ежедневно круглосуточно на линии работает </a:t>
            </a:r>
            <a:r>
              <a:rPr lang="ru-RU" b="1" dirty="0" smtClean="0"/>
              <a:t>129 </a:t>
            </a:r>
            <a:r>
              <a:rPr lang="ru-RU" b="1" dirty="0"/>
              <a:t>бригад СМП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– </a:t>
            </a:r>
            <a:r>
              <a:rPr lang="ru-RU" b="1" dirty="0"/>
              <a:t>12</a:t>
            </a:r>
            <a:r>
              <a:rPr lang="ru-RU" dirty="0"/>
              <a:t> специализированных </a:t>
            </a:r>
          </a:p>
          <a:p>
            <a:r>
              <a:rPr lang="ru-RU" dirty="0"/>
              <a:t>– </a:t>
            </a:r>
            <a:r>
              <a:rPr lang="ru-RU" b="1" dirty="0" smtClean="0"/>
              <a:t>117</a:t>
            </a:r>
            <a:r>
              <a:rPr lang="ru-RU" dirty="0" smtClean="0"/>
              <a:t> </a:t>
            </a:r>
            <a:r>
              <a:rPr lang="ru-RU" dirty="0" err="1"/>
              <a:t>общепрофильных</a:t>
            </a:r>
            <a:r>
              <a:rPr lang="ru-RU" dirty="0"/>
              <a:t> бригад.  </a:t>
            </a:r>
          </a:p>
          <a:p>
            <a:r>
              <a:rPr lang="ru-RU" dirty="0"/>
              <a:t>На данный момент штатная численность сотрудников составляет: </a:t>
            </a:r>
            <a:r>
              <a:rPr lang="ru-RU" b="1" dirty="0" smtClean="0"/>
              <a:t>1681</a:t>
            </a:r>
            <a:r>
              <a:rPr lang="ru-RU" dirty="0" smtClean="0"/>
              <a:t> </a:t>
            </a:r>
            <a:r>
              <a:rPr lang="ru-RU" dirty="0"/>
              <a:t>чел. из них: </a:t>
            </a:r>
          </a:p>
          <a:p>
            <a:r>
              <a:rPr lang="ru-RU" dirty="0"/>
              <a:t>– врачей – </a:t>
            </a:r>
            <a:r>
              <a:rPr lang="ru-RU" b="1" dirty="0"/>
              <a:t>81</a:t>
            </a:r>
            <a:r>
              <a:rPr lang="ru-RU" dirty="0"/>
              <a:t> чел.,</a:t>
            </a:r>
          </a:p>
          <a:p>
            <a:r>
              <a:rPr lang="ru-RU" dirty="0"/>
              <a:t>– средний мед. персонал – </a:t>
            </a:r>
            <a:r>
              <a:rPr lang="ru-RU" b="1" dirty="0" smtClean="0"/>
              <a:t>830</a:t>
            </a:r>
            <a:r>
              <a:rPr lang="ru-RU" dirty="0" smtClean="0"/>
              <a:t> </a:t>
            </a:r>
            <a:r>
              <a:rPr lang="ru-RU" dirty="0"/>
              <a:t>чел., </a:t>
            </a:r>
          </a:p>
          <a:p>
            <a:r>
              <a:rPr lang="ru-RU" dirty="0" smtClean="0"/>
              <a:t>– водителей СМП – </a:t>
            </a:r>
            <a:r>
              <a:rPr lang="ru-RU" b="1" dirty="0" smtClean="0"/>
              <a:t>578</a:t>
            </a:r>
            <a:r>
              <a:rPr lang="ru-RU" dirty="0" smtClean="0"/>
              <a:t> чел.,</a:t>
            </a:r>
          </a:p>
          <a:p>
            <a:r>
              <a:rPr lang="ru-RU" dirty="0" smtClean="0"/>
              <a:t>– </a:t>
            </a:r>
            <a:r>
              <a:rPr lang="ru-RU" dirty="0"/>
              <a:t>укомплектованность врачебными кадрами- </a:t>
            </a:r>
            <a:r>
              <a:rPr lang="ru-RU" b="1" dirty="0" smtClean="0"/>
              <a:t>50%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– </a:t>
            </a:r>
            <a:r>
              <a:rPr lang="ru-RU" dirty="0"/>
              <a:t>укомплектованность среднего медицинского персонала </a:t>
            </a:r>
            <a:r>
              <a:rPr lang="ru-RU" dirty="0" smtClean="0"/>
              <a:t>- </a:t>
            </a:r>
            <a:r>
              <a:rPr lang="ru-RU" b="1" dirty="0" smtClean="0"/>
              <a:t>82%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069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916832"/>
            <a:ext cx="87849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Средняя месячная заработная плата </a:t>
            </a:r>
            <a:r>
              <a:rPr lang="ru-RU" sz="2000" b="1" dirty="0" smtClean="0"/>
              <a:t>медицинского персонала составляет:</a:t>
            </a:r>
          </a:p>
          <a:p>
            <a:endParaRPr lang="ru-RU" dirty="0"/>
          </a:p>
          <a:p>
            <a:r>
              <a:rPr lang="ru-RU" dirty="0"/>
              <a:t>       </a:t>
            </a:r>
            <a:r>
              <a:rPr lang="ru-RU" sz="2000" dirty="0"/>
              <a:t>– врачебный персонал – </a:t>
            </a:r>
            <a:r>
              <a:rPr lang="ru-RU" sz="2000" b="1" dirty="0" smtClean="0"/>
              <a:t>45213,06 </a:t>
            </a:r>
            <a:r>
              <a:rPr lang="ru-RU" sz="2000" b="1" dirty="0"/>
              <a:t>руб</a:t>
            </a:r>
            <a:r>
              <a:rPr lang="ru-RU" sz="2000" dirty="0" smtClean="0"/>
              <a:t>.,</a:t>
            </a:r>
          </a:p>
          <a:p>
            <a:endParaRPr lang="ru-RU" sz="2000" dirty="0"/>
          </a:p>
          <a:p>
            <a:r>
              <a:rPr lang="ru-RU" sz="2000" dirty="0"/>
              <a:t>      </a:t>
            </a:r>
            <a:r>
              <a:rPr lang="ru-RU" sz="2000" dirty="0" smtClean="0"/>
              <a:t>– средний </a:t>
            </a:r>
            <a:r>
              <a:rPr lang="ru-RU" sz="2000" dirty="0"/>
              <a:t>мед. персонал – </a:t>
            </a:r>
            <a:r>
              <a:rPr lang="ru-RU" sz="2000" b="1" dirty="0" smtClean="0"/>
              <a:t>25344,97 </a:t>
            </a:r>
            <a:r>
              <a:rPr lang="ru-RU" sz="2000" b="1" dirty="0"/>
              <a:t>руб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68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результате проведенных мероприятий</a:t>
            </a:r>
            <a:r>
              <a:rPr lang="ru-RU" b="1" dirty="0" smtClean="0"/>
              <a:t>:</a:t>
            </a:r>
          </a:p>
          <a:p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Жители Пензенской области получили единый номер вызова СМП (103)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Приведено в соответствие количество бригад СМП из расчета 1 бригада на 10тыс. населения, не менее двух бригад на пост (подстанцию)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Реализован централизованный прием и сортировка вызовов скорой медицинской помощи по поводам, срочности и профильности (в </a:t>
            </a:r>
            <a:r>
              <a:rPr lang="ru-RU" dirty="0" err="1"/>
              <a:t>т.ч</a:t>
            </a:r>
            <a:r>
              <a:rPr lang="ru-RU" dirty="0"/>
              <a:t>. централизованная передача вызовов в неотложной форме в кабинеты неотложной помощи при поликлиниках) на основе единой информационной системы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Создана единая схема </a:t>
            </a:r>
            <a:r>
              <a:rPr lang="ru-RU" dirty="0" err="1"/>
              <a:t>маршрутиризации</a:t>
            </a:r>
            <a:r>
              <a:rPr lang="ru-RU" dirty="0"/>
              <a:t> медицинской эвакуации в медицинские организации Пензенской области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Появилась возможность направления бригад СМП на вызовы не только территорий дислокации бригад СМП, но и в  граничащие с ней районы Пензенской области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Реализована возможность направления специализированных бригад в сельские районы, где ранее такая возможность отсутствовала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 Произошла оптимизация кадрового состава (рабочие места фельдшеров по приему вызовов  остались только в едином диспетчерском центре)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Повысилась эффективность использования бригад скорой медицинской помощи (увеличилась доля выездов на экстренные состояния и снизилась доля выездов на неотложные состояния)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Реализована система единого контроля за текущей работой всех выездных бригад СМП (в том числе за соблюдением схем маршрутизации), за выполнением порядков и стандартов  скорой медицинской помощи, путем создания консультативного поста старшего врача дежурный смены (в </a:t>
            </a:r>
            <a:r>
              <a:rPr lang="ru-RU" dirty="0" err="1"/>
              <a:t>т.ч</a:t>
            </a:r>
            <a:r>
              <a:rPr lang="ru-RU" dirty="0"/>
              <a:t>. дистанционная передача ЭКГ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64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1230</Words>
  <Application>Microsoft Office PowerPoint</Application>
  <PresentationFormat>Экран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2016-09-16T11:22:48Z</dcterms:created>
  <dcterms:modified xsi:type="dcterms:W3CDTF">2017-06-16T11:16:14Z</dcterms:modified>
</cp:coreProperties>
</file>